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3" r:id="rId15"/>
    <p:sldId id="271" r:id="rId16"/>
    <p:sldId id="272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351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d3f8e54a3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ec2acbb56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0c88d477?pid=d3f8e54a3&amp;color=0,55,96&amp;vtp=1&amp;bt=1&amp;bbb=1"/>
          <p:cNvSpPr/>
          <p:nvPr/>
        </p:nvSpPr>
        <p:spPr>
          <a:xfrm>
            <a:off x="502920" y="1508760"/>
            <a:ext cx="10570464" cy="3815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68_1#dbdabf8d7?sp=1&amp;pid=90c88d477&amp;color=0,55,96&amp;vtp=1&amp;bbb=1&amp;hb=1"/>
          <p:cNvSpPr/>
          <p:nvPr/>
        </p:nvSpPr>
        <p:spPr>
          <a:xfrm>
            <a:off x="502920" y="1935247"/>
            <a:ext cx="10570464" cy="1332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Francisco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（camp）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Redwood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Napa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Valley.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（definite）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（build）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etc.</a:t>
            </a:r>
            <a:endParaRPr lang="en-US" altLang="zh-CN" dirty="0"/>
          </a:p>
        </p:txBody>
      </p:sp>
      <p:sp>
        <p:nvSpPr>
          <p:cNvPr id="4" name="QM_5_BD.68_2#dbdabf8d7?sp=1&amp;pid=90c88d477&amp;color=0,55,96&amp;vtp=1&amp;bbb=1&amp;hb=1"/>
          <p:cNvSpPr/>
          <p:nvPr/>
        </p:nvSpPr>
        <p:spPr>
          <a:xfrm>
            <a:off x="502920" y="3287839"/>
            <a:ext cx="10570464" cy="1332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downtown,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“Mission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graffiti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delicious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Mexican-Chinese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noodles.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here!</a:t>
            </a:r>
            <a:endParaRPr lang="en-US" altLang="zh-CN" dirty="0"/>
          </a:p>
        </p:txBody>
      </p:sp>
      <p:sp>
        <p:nvSpPr>
          <p:cNvPr id="5" name="QM_5_BD.68_3#dbdabf8d7?sp=1&amp;pid=90c88d477&amp;color=0,55,96&amp;vtp=1&amp;bbb=1&amp;hb=1"/>
          <p:cNvSpPr/>
          <p:nvPr/>
        </p:nvSpPr>
        <p:spPr>
          <a:xfrm>
            <a:off x="502920" y="4646739"/>
            <a:ext cx="10570464" cy="1675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California.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California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1848.When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（discover）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Francisco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immigrants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cultures.</a:t>
            </a:r>
            <a:endParaRPr lang="en-US" altLang="zh-CN" dirty="0"/>
          </a:p>
        </p:txBody>
      </p:sp>
      <p:sp>
        <p:nvSpPr>
          <p:cNvPr id="6" name="QM_5_AN.69_1#dbdabf8d7.blank?pid=90c88d477&amp;color=0,55,96&amp;vpa=31&amp;vtp=1&amp;bbb=1"/>
          <p:cNvSpPr/>
          <p:nvPr/>
        </p:nvSpPr>
        <p:spPr>
          <a:xfrm>
            <a:off x="5772626" y="1889908"/>
            <a:ext cx="954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camping</a:t>
            </a:r>
            <a:endParaRPr lang="en-US" altLang="zh-CN" dirty="0"/>
          </a:p>
        </p:txBody>
      </p:sp>
      <p:sp>
        <p:nvSpPr>
          <p:cNvPr id="7" name="QM_5_AN.70_1#dbdabf8d7.blank?pid=90c88d477&amp;color=0,55,96&amp;vpa=32&amp;vtp=1&amp;bbb=1"/>
          <p:cNvSpPr/>
          <p:nvPr/>
        </p:nvSpPr>
        <p:spPr>
          <a:xfrm>
            <a:off x="5103781" y="2232808"/>
            <a:ext cx="10429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definitely</a:t>
            </a:r>
            <a:endParaRPr lang="en-US" altLang="zh-CN" dirty="0"/>
          </a:p>
        </p:txBody>
      </p:sp>
      <p:sp>
        <p:nvSpPr>
          <p:cNvPr id="8" name="QM_5_AN.71_1#dbdabf8d7.blank?pid=90c88d477&amp;color=0,55,96&amp;vpa=33&amp;vtp=1&amp;bbb=1"/>
          <p:cNvSpPr/>
          <p:nvPr/>
        </p:nvSpPr>
        <p:spPr>
          <a:xfrm>
            <a:off x="4318476" y="2575708"/>
            <a:ext cx="10175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endParaRPr lang="en-US" altLang="zh-CN" dirty="0"/>
          </a:p>
        </p:txBody>
      </p:sp>
      <p:sp>
        <p:nvSpPr>
          <p:cNvPr id="9" name="QM_5_AN.72_1#dbdabf8d7.blank?pid=90c88d477&amp;color=0,55,96&amp;vpa=34&amp;vtp=1&amp;bbb=1"/>
          <p:cNvSpPr/>
          <p:nvPr/>
        </p:nvSpPr>
        <p:spPr>
          <a:xfrm>
            <a:off x="8541225" y="3255200"/>
            <a:ext cx="7127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oldest</a:t>
            </a:r>
            <a:endParaRPr lang="en-US" altLang="zh-CN" dirty="0"/>
          </a:p>
        </p:txBody>
      </p:sp>
      <p:sp>
        <p:nvSpPr>
          <p:cNvPr id="10" name="QM_5_AN.73_1#dbdabf8d7.blank?pid=90c88d477&amp;color=0,55,96&amp;vpa=35&amp;vtp=1&amp;bbb=1"/>
          <p:cNvSpPr/>
          <p:nvPr/>
        </p:nvSpPr>
        <p:spPr>
          <a:xfrm>
            <a:off x="3414617" y="3598100"/>
            <a:ext cx="7127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endParaRPr lang="en-US" altLang="zh-CN" dirty="0"/>
          </a:p>
        </p:txBody>
      </p:sp>
      <p:sp>
        <p:nvSpPr>
          <p:cNvPr id="11" name="QM_5_AN.74_1#dbdabf8d7.blank?pid=90c88d477&amp;color=0,55,96&amp;vpa=36&amp;vtp=1&amp;bbb=1"/>
          <p:cNvSpPr/>
          <p:nvPr/>
        </p:nvSpPr>
        <p:spPr>
          <a:xfrm>
            <a:off x="8888317" y="3598100"/>
            <a:ext cx="7254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2" name="QM_5_AN.75_1#dbdabf8d7.blank?pid=90c88d477&amp;color=0,55,96&amp;vpa=37&amp;vtp=1&amp;bbb=1"/>
          <p:cNvSpPr/>
          <p:nvPr/>
        </p:nvSpPr>
        <p:spPr>
          <a:xfrm>
            <a:off x="7832248" y="3941000"/>
            <a:ext cx="4968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3" name="QM_5_AN.76_1#dbdabf8d7.blank?pid=90c88d477&amp;color=0,55,96&amp;vpa=38&amp;vtp=1&amp;bbb=1"/>
          <p:cNvSpPr/>
          <p:nvPr/>
        </p:nvSpPr>
        <p:spPr>
          <a:xfrm>
            <a:off x="6350476" y="4957000"/>
            <a:ext cx="1627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endParaRPr lang="en-US" altLang="zh-CN" dirty="0"/>
          </a:p>
        </p:txBody>
      </p:sp>
      <p:sp>
        <p:nvSpPr>
          <p:cNvPr id="14" name="QM_5_AN.77_1#dbdabf8d7.blank?pid=90c88d477&amp;color=0,55,96&amp;vpa=39&amp;vtp=1&amp;bbb=1"/>
          <p:cNvSpPr/>
          <p:nvPr/>
        </p:nvSpPr>
        <p:spPr>
          <a:xfrm>
            <a:off x="6223476" y="5299900"/>
            <a:ext cx="865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15" name="QM_5_AN.78_1#dbdabf8d7.blank?pid=90c88d477&amp;color=0,55,96&amp;vpa=40&amp;vtp=1&amp;bbb=1"/>
          <p:cNvSpPr/>
          <p:nvPr/>
        </p:nvSpPr>
        <p:spPr>
          <a:xfrm>
            <a:off x="8420575" y="5642800"/>
            <a:ext cx="6111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9_1#0f614f84e?pid=dbdabf8d7&amp;color=0,55,96&amp;vtp=1&amp;bt=1&amp;bbb=1"/>
          <p:cNvSpPr/>
          <p:nvPr/>
        </p:nvSpPr>
        <p:spPr>
          <a:xfrm>
            <a:off x="502920" y="150876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3" name="QB_6_AN.80_1#0f614f84e.blank?pid=dbdabf8d7&amp;color=0,55,96&amp;vpa=41&amp;vtp=1&amp;bbb=1"/>
          <p:cNvSpPr/>
          <p:nvPr/>
        </p:nvSpPr>
        <p:spPr>
          <a:xfrm>
            <a:off x="692626" y="1445387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camping</a:t>
            </a:r>
            <a:endParaRPr lang="en-US" altLang="zh-CN" dirty="0"/>
          </a:p>
        </p:txBody>
      </p:sp>
      <p:sp>
        <p:nvSpPr>
          <p:cNvPr id="4" name="QB_6_AS.81_1#0f614f84e?pid=dbdabf8d7&amp;color=0,55,96&amp;vtp=1&amp;bbb=1"/>
          <p:cNvSpPr/>
          <p:nvPr/>
        </p:nvSpPr>
        <p:spPr>
          <a:xfrm>
            <a:off x="502920" y="189630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设空处作介词after的宾语，应用动名词形式。故填camping。</a:t>
            </a:r>
            <a:endParaRPr lang="en-US" altLang="zh-CN" sz="1800" dirty="0"/>
          </a:p>
        </p:txBody>
      </p:sp>
      <p:sp>
        <p:nvSpPr>
          <p:cNvPr id="5" name="QB_6_BD.82_1#80e8ef69e?pid=dbdabf8d7&amp;color=0,55,96&amp;vtp=1&amp;bbb=1"/>
          <p:cNvSpPr/>
          <p:nvPr/>
        </p:nvSpPr>
        <p:spPr>
          <a:xfrm>
            <a:off x="502920" y="229012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83_1#80e8ef69e.blank?pid=dbdabf8d7&amp;color=0,55,96&amp;vpa=42&amp;vtp=1&amp;bbb=1"/>
          <p:cNvSpPr/>
          <p:nvPr/>
        </p:nvSpPr>
        <p:spPr>
          <a:xfrm>
            <a:off x="641826" y="2226754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definitely</a:t>
            </a:r>
            <a:endParaRPr lang="en-US" altLang="zh-CN" dirty="0"/>
          </a:p>
        </p:txBody>
      </p:sp>
      <p:sp>
        <p:nvSpPr>
          <p:cNvPr id="7" name="QB_6_AS.84_1#80e8ef69e?pid=dbdabf8d7&amp;color=0,55,96&amp;vtp=1&amp;bbb=1"/>
          <p:cNvSpPr/>
          <p:nvPr/>
        </p:nvSpPr>
        <p:spPr>
          <a:xfrm>
            <a:off x="502920" y="268395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设空处修饰动词feels，应用副词形式。故填definitely。</a:t>
            </a:r>
            <a:endParaRPr lang="en-US" altLang="zh-CN" sz="1800" dirty="0"/>
          </a:p>
        </p:txBody>
      </p:sp>
      <p:sp>
        <p:nvSpPr>
          <p:cNvPr id="8" name="QB_6_BD.85_1#44a4708bb?pid=dbdabf8d7&amp;color=0,55,96&amp;vtp=1&amp;bbb=1"/>
          <p:cNvSpPr/>
          <p:nvPr/>
        </p:nvSpPr>
        <p:spPr>
          <a:xfrm>
            <a:off x="502920" y="307778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9" name="QB_6_AN.86_1#44a4708bb.blank?pid=dbdabf8d7&amp;color=0,55,96&amp;vpa=43&amp;vtp=1&amp;bbb=1"/>
          <p:cNvSpPr/>
          <p:nvPr/>
        </p:nvSpPr>
        <p:spPr>
          <a:xfrm>
            <a:off x="654526" y="3014408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endParaRPr lang="en-US" altLang="zh-CN" dirty="0"/>
          </a:p>
        </p:txBody>
      </p:sp>
      <p:sp>
        <p:nvSpPr>
          <p:cNvPr id="10" name="QB_6_AS.87_1#44a4708bb?pid=dbdabf8d7&amp;color=0,55,96&amp;vtp=1&amp;bbb=1&amp;hb=1"/>
          <p:cNvSpPr/>
          <p:nvPr/>
        </p:nvSpPr>
        <p:spPr>
          <a:xfrm>
            <a:off x="502920" y="3473196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设空处前有beautiful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old修饰，应用名词形式；building在此处意为“建筑物”，是可数名词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，根据前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面的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many可知，此处应用building的复数形式。故填buildings。</a:t>
            </a:r>
            <a:endParaRPr lang="en-US" altLang="zh-CN" dirty="0"/>
          </a:p>
        </p:txBody>
      </p:sp>
      <p:sp>
        <p:nvSpPr>
          <p:cNvPr id="11" name="QB_6_BD.88_1#f0fed7656?pid=dbdabf8d7&amp;color=0,55,96&amp;vtp=1&amp;bbb=1"/>
          <p:cNvSpPr/>
          <p:nvPr/>
        </p:nvSpPr>
        <p:spPr>
          <a:xfrm>
            <a:off x="502920" y="427170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2" name="QB_6_AN.89_1#f0fed7656.blank?pid=dbdabf8d7&amp;color=0,55,96&amp;vpa=44&amp;vtp=1&amp;bbb=1"/>
          <p:cNvSpPr/>
          <p:nvPr/>
        </p:nvSpPr>
        <p:spPr>
          <a:xfrm>
            <a:off x="692626" y="422103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oldest</a:t>
            </a:r>
            <a:endParaRPr lang="en-US" altLang="zh-CN" dirty="0"/>
          </a:p>
        </p:txBody>
      </p:sp>
      <p:sp>
        <p:nvSpPr>
          <p:cNvPr id="13" name="QB_6_AS.90_1#f0fed7656?pid=dbdabf8d7&amp;color=0,55,96&amp;vtp=1&amp;bbb=1"/>
          <p:cNvSpPr/>
          <p:nvPr/>
        </p:nvSpPr>
        <p:spPr>
          <a:xfrm>
            <a:off x="502920" y="46655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the+形容词最高级+可数名词复数”为固定用法，意为“最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之一”。故填oldest。</a:t>
            </a:r>
            <a:endParaRPr lang="en-US" altLang="zh-CN" sz="1800" dirty="0"/>
          </a:p>
        </p:txBody>
      </p:sp>
      <p:sp>
        <p:nvSpPr>
          <p:cNvPr id="14" name="QB_6_BD.91_1#ea43ab5e2?pid=dbdabf8d7&amp;color=0,55,96&amp;vtp=1&amp;bbb=1"/>
          <p:cNvSpPr/>
          <p:nvPr/>
        </p:nvSpPr>
        <p:spPr>
          <a:xfrm>
            <a:off x="502920" y="5059362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5" name="QB_6_AN.92_1#ea43ab5e2.blank?pid=dbdabf8d7&amp;color=0,55,96&amp;vpa=45&amp;vtp=1&amp;bbb=1"/>
          <p:cNvSpPr/>
          <p:nvPr/>
        </p:nvSpPr>
        <p:spPr>
          <a:xfrm>
            <a:off x="692626" y="5008689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endParaRPr lang="en-US" altLang="zh-CN" dirty="0"/>
          </a:p>
        </p:txBody>
      </p:sp>
      <p:sp>
        <p:nvSpPr>
          <p:cNvPr id="16" name="QB_6_AS.93_1#ea43ab5e2?pid=dbdabf8d7&amp;color=0,55,96&amp;vtp=1&amp;bbb=1&amp;hb=1"/>
          <p:cNvSpPr/>
          <p:nvPr/>
        </p:nvSpPr>
        <p:spPr>
          <a:xfrm>
            <a:off x="502920" y="5454777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句中已有谓语动词started，设空处应用非谓语形式作后置定语，且movement与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call之间是逻辑上的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，应用过去分词形式。故填called。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4_1#631e14a18?pid=dbdabf8d7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95_1#631e14a18.blank?pid=dbdabf8d7&amp;color=0,55,96&amp;vpa=46&amp;vtp=1&amp;bbb=1"/>
          <p:cNvSpPr/>
          <p:nvPr/>
        </p:nvSpPr>
        <p:spPr>
          <a:xfrm>
            <a:off x="692626" y="1465516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4" name="QB_6_AS.96_1#631e14a18?pid=dbdabf8d7&amp;color=0,55,96&amp;vtp=1&amp;bbb=1&amp;hb=1"/>
          <p:cNvSpPr/>
          <p:nvPr/>
        </p:nvSpPr>
        <p:spPr>
          <a:xfrm>
            <a:off x="502920" y="1905952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设空处引导非限制性定语从句，先行词是movement，指物，关系词在从句中作主语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，应用关系代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which引导。故填which。</a:t>
            </a:r>
            <a:endParaRPr lang="en-US" altLang="zh-CN" dirty="0"/>
          </a:p>
        </p:txBody>
      </p:sp>
      <p:sp>
        <p:nvSpPr>
          <p:cNvPr id="5" name="QB_6_BD.97_1#9824ae6d2?pid=dbdabf8d7&amp;color=0,55,96&amp;vtp=1&amp;bbb=1"/>
          <p:cNvSpPr/>
          <p:nvPr/>
        </p:nvSpPr>
        <p:spPr>
          <a:xfrm>
            <a:off x="502920" y="27165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98_1#9824ae6d2.blank?pid=dbdabf8d7&amp;color=0,55,96&amp;vpa=47&amp;vtp=1&amp;bbb=1"/>
          <p:cNvSpPr/>
          <p:nvPr/>
        </p:nvSpPr>
        <p:spPr>
          <a:xfrm>
            <a:off x="692626" y="267328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7" name="QB_6_AS.99_1#9824ae6d2?pid=dbdabf8d7&amp;color=0,55,96&amp;vtp=1&amp;bbb=1"/>
          <p:cNvSpPr/>
          <p:nvPr/>
        </p:nvSpPr>
        <p:spPr>
          <a:xfrm>
            <a:off x="502920" y="31177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根据语境可知，walked和ate是并列关系，应用并列连词and连接。故填and。</a:t>
            </a:r>
            <a:endParaRPr lang="en-US" altLang="zh-CN" sz="1800" dirty="0"/>
          </a:p>
        </p:txBody>
      </p:sp>
      <p:sp>
        <p:nvSpPr>
          <p:cNvPr id="8" name="QB_6_BD.100_1#609f42aac?pid=dbdabf8d7&amp;color=0,55,96&amp;vtp=1&amp;bbb=1"/>
          <p:cNvSpPr/>
          <p:nvPr/>
        </p:nvSpPr>
        <p:spPr>
          <a:xfrm>
            <a:off x="502920" y="35190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9" name="QB_6_AN.101_1#609f42aac.blank?pid=dbdabf8d7&amp;color=0,55,96&amp;vpa=48&amp;vtp=1&amp;bbb=1"/>
          <p:cNvSpPr/>
          <p:nvPr/>
        </p:nvSpPr>
        <p:spPr>
          <a:xfrm>
            <a:off x="641826" y="3475797"/>
            <a:ext cx="1627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endParaRPr lang="en-US" altLang="zh-CN" dirty="0"/>
          </a:p>
        </p:txBody>
      </p:sp>
      <p:sp>
        <p:nvSpPr>
          <p:cNvPr id="10" name="QB_6_AS.102_1#609f42aac?pid=dbdabf8d7&amp;color=0,55,96&amp;vtp=1&amp;bbb=1&amp;hb=1"/>
          <p:cNvSpPr/>
          <p:nvPr/>
        </p:nvSpPr>
        <p:spPr>
          <a:xfrm>
            <a:off x="502920" y="3922520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设空处在句中作谓语，主语gold和动词discover之间是被动关系，且句子描述过去发生的事情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用一般过去时的被动语态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；主语为单数概念，谓语也应用单数形式。故填was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discovered。</a:t>
            </a:r>
            <a:endParaRPr lang="en-US" altLang="zh-CN" dirty="0"/>
          </a:p>
        </p:txBody>
      </p:sp>
      <p:sp>
        <p:nvSpPr>
          <p:cNvPr id="11" name="QB_6_BD.103_1#dd053d0c7?pid=dbdabf8d7&amp;color=0,55,96&amp;vtp=1&amp;bbb=1"/>
          <p:cNvSpPr/>
          <p:nvPr/>
        </p:nvSpPr>
        <p:spPr>
          <a:xfrm>
            <a:off x="502920" y="469112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12" name="QB_6_AN.104_1#dd053d0c7.blank?pid=dbdabf8d7&amp;color=0,55,96&amp;vpa=49&amp;vtp=1&amp;bbb=1"/>
          <p:cNvSpPr/>
          <p:nvPr/>
        </p:nvSpPr>
        <p:spPr>
          <a:xfrm>
            <a:off x="679926" y="4647881"/>
            <a:ext cx="865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endParaRPr lang="en-US" altLang="zh-CN" dirty="0"/>
          </a:p>
        </p:txBody>
      </p:sp>
      <p:sp>
        <p:nvSpPr>
          <p:cNvPr id="13" name="QB_6_AS.105_1#dd053d0c7?pid=dbdabf8d7&amp;color=0,55,96&amp;vtp=1&amp;bbb=1"/>
          <p:cNvSpPr/>
          <p:nvPr/>
        </p:nvSpPr>
        <p:spPr>
          <a:xfrm>
            <a:off x="502920" y="5096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设空处表目的，应用动词不定式作目的状语。故填to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seek。</a:t>
            </a:r>
            <a:endParaRPr lang="en-US" altLang="zh-CN" sz="1800" dirty="0"/>
          </a:p>
        </p:txBody>
      </p:sp>
      <p:sp>
        <p:nvSpPr>
          <p:cNvPr id="14" name="QB_6_BD.106_1#31b09c6cb?pid=dbdabf8d7&amp;color=0,55,96&amp;vtp=1&amp;bbb=1"/>
          <p:cNvSpPr/>
          <p:nvPr/>
        </p:nvSpPr>
        <p:spPr>
          <a:xfrm>
            <a:off x="502920" y="549750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5" name="QB_6_AN.107_1#31b09c6cb.blank?pid=dbdabf8d7&amp;color=0,55,96&amp;vpa=50&amp;vtp=1&amp;bbb=1"/>
          <p:cNvSpPr/>
          <p:nvPr/>
        </p:nvSpPr>
        <p:spPr>
          <a:xfrm>
            <a:off x="806926" y="545426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6" name="QB_6_AS.108_1#31b09c6cb?pid=dbdabf8d7&amp;color=0,55,96&amp;vtp=1&amp;bbb=1"/>
          <p:cNvSpPr/>
          <p:nvPr/>
        </p:nvSpPr>
        <p:spPr>
          <a:xfrm>
            <a:off x="502920" y="589876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此处表示“来自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”，应用介词from。故填from。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9_1#e24a486d4?pid=ec2acbb56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[吉林白山2024高一期末]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exporting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Dynasty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（1368—1644）,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humanity's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coffee.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tea-making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intangible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UNESCO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techniques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associated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plantations,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manual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categories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yellow,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oolong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reprocessed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09_1#e24a486d4?pid=ec2acbb56&amp;color=0,55,96&amp;vtp=1&amp;bt=1&amp;bbb=1&amp;hb=1">
            <a:extLst>
              <a:ext uri="{FF2B5EF4-FFF2-40B4-BE49-F238E27FC236}">
                <a16:creationId xmlns:a16="http://schemas.microsoft.com/office/drawing/2014/main" id="{2BEDA91D-717F-18A0-5098-B2A1E87029C7}"/>
              </a:ext>
            </a:extLst>
          </p:cNvPr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Tea-related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everywhere—in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workplaces,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restaurants.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guests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tea-related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multiple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ethnic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communities.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registered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national-level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intangible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vocational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3,000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specialising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lang="en-US" altLang="zh-CN" dirty="0"/>
          </a:p>
        </p:txBody>
      </p:sp>
      <p:sp>
        <p:nvSpPr>
          <p:cNvPr id="3" name="QM_4_EX.110_1#e24a486d4?pid=ec2acbb56&amp;color=0,55,96&amp;vtp=1&amp;bbb=1">
            <a:extLst>
              <a:ext uri="{FF2B5EF4-FFF2-40B4-BE49-F238E27FC236}">
                <a16:creationId xmlns:a16="http://schemas.microsoft.com/office/drawing/2014/main" id="{1148740D-4CB6-9465-7E47-FA2CA8E7B574}"/>
              </a:ext>
            </a:extLst>
          </p:cNvPr>
          <p:cNvSpPr/>
          <p:nvPr/>
        </p:nvSpPr>
        <p:spPr>
          <a:xfrm>
            <a:off x="502920" y="48019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文章主要介绍了中国的传统文化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茶道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0216832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1_1#b5bdc1332?pid=e24a486d4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12_1#b5bdc1332.bracket?pid=e24a486d4&amp;color=0,55,96&amp;vpa=51&amp;vtp=1"/>
          <p:cNvSpPr/>
          <p:nvPr/>
        </p:nvSpPr>
        <p:spPr>
          <a:xfrm>
            <a:off x="4566126" y="1492250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3_1#b5bdc1332.choices?pid=e24a486d4&amp;color=0,55,96&amp;vtp=1&amp;bbb=1"/>
          <p:cNvSpPr/>
          <p:nvPr/>
        </p:nvSpPr>
        <p:spPr>
          <a:xfrm>
            <a:off x="502920" y="1860296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Dynasty.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1644.</a:t>
            </a:r>
            <a:endParaRPr lang="en-US" altLang="zh-CN" sz="1800" dirty="0"/>
          </a:p>
        </p:txBody>
      </p:sp>
      <p:sp>
        <p:nvSpPr>
          <p:cNvPr id="5" name="QC_5_AS.114_1#b5bdc1332?pid=e24a486d4&amp;color=0,55,96&amp;vtp=1&amp;bbb=1&amp;hb=1"/>
          <p:cNvSpPr/>
          <p:nvPr/>
        </p:nvSpPr>
        <p:spPr>
          <a:xfrm>
            <a:off x="502920" y="2583815"/>
            <a:ext cx="10570464" cy="10621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细节理解题。根据第一段中的“China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exporting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Dynasty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1368—1644）,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humanity's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Asia.”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中国是在明朝时期开始出口茶叶的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6" name="QC_5_BD.115_1#d96842873?pid=e24a486d4&amp;color=0,55,96&amp;vtp=1&amp;bbb=1"/>
          <p:cNvSpPr/>
          <p:nvPr/>
        </p:nvSpPr>
        <p:spPr>
          <a:xfrm>
            <a:off x="502920" y="369525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16_1#d96842873.bracket?pid=e24a486d4&amp;color=0,55,96&amp;vpa=52&amp;vtp=1"/>
          <p:cNvSpPr/>
          <p:nvPr/>
        </p:nvSpPr>
        <p:spPr>
          <a:xfrm>
            <a:off x="4667726" y="3678745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5_BD.117_1#d96842873.choices?pid=e24a486d4&amp;color=0,55,96&amp;vtp=1&amp;bbb=1"/>
          <p:cNvSpPr/>
          <p:nvPr/>
        </p:nvSpPr>
        <p:spPr>
          <a:xfrm>
            <a:off x="502920" y="4053078"/>
            <a:ext cx="10570464" cy="1417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categories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.Picking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technique.</a:t>
            </a:r>
            <a:endParaRPr lang="en-US" altLang="zh-CN" sz="1800" dirty="0"/>
          </a:p>
        </p:txBody>
      </p:sp>
      <p:sp>
        <p:nvSpPr>
          <p:cNvPr id="9" name="QC_5_AS.118_1#d96842873?pid=e24a486d4&amp;color=0,55,96&amp;vtp=1&amp;bbb=1&amp;hb=1"/>
          <p:cNvSpPr/>
          <p:nvPr/>
        </p:nvSpPr>
        <p:spPr>
          <a:xfrm>
            <a:off x="502920" y="5507355"/>
            <a:ext cx="10570464" cy="693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细节理解题。根据第二段中的“Together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reprocessed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.”可知，中国有2,000多种茶产品。故选B项。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9_1#7397d2477?pid=e24a486d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20_1#7397d2477.bracket?pid=e24a486d4&amp;color=0,55,96&amp;vpa=53&amp;vtp=1"/>
          <p:cNvSpPr/>
          <p:nvPr/>
        </p:nvSpPr>
        <p:spPr>
          <a:xfrm>
            <a:off x="80205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21_1#7397d2477.choices?pid=e24a486d4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definitions.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comparisons.</a:t>
            </a:r>
            <a:endParaRPr lang="en-US" altLang="zh-CN" sz="1800" dirty="0"/>
          </a:p>
        </p:txBody>
      </p:sp>
      <p:sp>
        <p:nvSpPr>
          <p:cNvPr id="5" name="QC_5_AS.122_1#7397d2477?pid=e24a486d4&amp;color=0,55,96&amp;vtp=1&amp;bbb=1"/>
          <p:cNvSpPr/>
          <p:nvPr/>
        </p:nvSpPr>
        <p:spPr>
          <a:xfrm>
            <a:off x="502920" y="2728023"/>
            <a:ext cx="108299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推理判断题。根据最后一段内容可知，本段是通过列数字的方式来弘扬中国的茶文化的。故选A项。</a:t>
            </a:r>
            <a:endParaRPr lang="en-US" altLang="zh-CN" sz="1800" dirty="0"/>
          </a:p>
        </p:txBody>
      </p:sp>
      <p:sp>
        <p:nvSpPr>
          <p:cNvPr id="6" name="QC_5_BD.123_1#0153eda68?pid=e24a486d4&amp;color=0,55,96&amp;vtp=1&amp;bbb=1"/>
          <p:cNvSpPr/>
          <p:nvPr/>
        </p:nvSpPr>
        <p:spPr>
          <a:xfrm>
            <a:off x="502920" y="31337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24_1#0153eda68.bracket?pid=e24a486d4&amp;color=0,55,96&amp;vpa=54&amp;vtp=1"/>
          <p:cNvSpPr/>
          <p:nvPr/>
        </p:nvSpPr>
        <p:spPr>
          <a:xfrm>
            <a:off x="5086826" y="312045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5_BD.125_1#0153eda68.choices?pid=e24a486d4&amp;color=0,55,96&amp;vtp=1&amp;bbb=1"/>
          <p:cNvSpPr/>
          <p:nvPr/>
        </p:nvSpPr>
        <p:spPr>
          <a:xfrm>
            <a:off x="502920" y="35395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9291" algn="l"/>
                <a:tab pos="5342382" algn="l"/>
                <a:tab pos="77214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journal.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magazine.</a:t>
            </a:r>
            <a:endParaRPr lang="en-US" altLang="zh-CN" sz="1800" dirty="0"/>
          </a:p>
        </p:txBody>
      </p:sp>
      <p:sp>
        <p:nvSpPr>
          <p:cNvPr id="9" name="QC_5_AS.126_1#0153eda68?pid=e24a486d4&amp;color=0,55,96&amp;vtp=1&amp;bbb=1&amp;hb=1"/>
          <p:cNvSpPr/>
          <p:nvPr/>
        </p:nvSpPr>
        <p:spPr>
          <a:xfrm>
            <a:off x="502920" y="39503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推理判断题。根据第一段中的“Tea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years.”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并结合本文主要介绍的中国的传统文化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——茶道可知，本文可能出自一本文化杂志。故选D项。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b36f8f13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b36f8f13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Diverse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Cultures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cf418ad3.fixed?pid=b36f8f13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2cf418ad3.fixed?pid=b36f8f135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94a3124c?pid=d3f8e54a3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9087c217a?pid=594a3124c&amp;color=0,55,96&amp;vtp=1&amp;bbb=1"/>
          <p:cNvSpPr/>
          <p:nvPr/>
        </p:nvSpPr>
        <p:spPr>
          <a:xfrm>
            <a:off x="502920" y="1975139"/>
            <a:ext cx="10570464" cy="3491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巨款）.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（承认）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incident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（发生）?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4.Examinations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（寻求）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（赚得）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￡950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（选择）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（声称）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insomnia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（失眠）.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（避开）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（不同的）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event.</a:t>
            </a:r>
            <a:endParaRPr lang="en-US" altLang="zh-CN" sz="1800" dirty="0"/>
          </a:p>
        </p:txBody>
      </p:sp>
      <p:sp>
        <p:nvSpPr>
          <p:cNvPr id="4" name="QB_5_AN.2_1#9087c217a.blank?pid=594a3124c&amp;color=0,55,96&amp;vpa=1&amp;vtp=1&amp;bbb=1"/>
          <p:cNvSpPr/>
          <p:nvPr/>
        </p:nvSpPr>
        <p:spPr>
          <a:xfrm>
            <a:off x="4566126" y="1941230"/>
            <a:ext cx="750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ortune</a:t>
            </a:r>
            <a:endParaRPr lang="en-US" altLang="zh-CN" dirty="0"/>
          </a:p>
        </p:txBody>
      </p:sp>
      <p:sp>
        <p:nvSpPr>
          <p:cNvPr id="6" name="QB_5_AN.4_1#9087c217a.blank?pid=594a3124c&amp;color=0,55,96&amp;vpa=2&amp;vtp=1&amp;bbb=1"/>
          <p:cNvSpPr/>
          <p:nvPr/>
        </p:nvSpPr>
        <p:spPr>
          <a:xfrm>
            <a:off x="1911826" y="2334930"/>
            <a:ext cx="585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dmit</a:t>
            </a:r>
            <a:endParaRPr lang="en-US" altLang="zh-CN" dirty="0"/>
          </a:p>
        </p:txBody>
      </p:sp>
      <p:sp>
        <p:nvSpPr>
          <p:cNvPr id="8" name="QB_5_AN.6_1#9087c217a.blank?pid=594a3124c&amp;color=0,55,96&amp;vpa=3&amp;vtp=1&amp;bbb=1"/>
          <p:cNvSpPr/>
          <p:nvPr/>
        </p:nvSpPr>
        <p:spPr>
          <a:xfrm>
            <a:off x="3854926" y="2728630"/>
            <a:ext cx="560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ccur</a:t>
            </a:r>
            <a:endParaRPr lang="en-US" altLang="zh-CN" dirty="0"/>
          </a:p>
        </p:txBody>
      </p:sp>
      <p:sp>
        <p:nvSpPr>
          <p:cNvPr id="10" name="QB_5_AN.8_1#9087c217a.blank?pid=594a3124c&amp;color=0,55,96&amp;vpa=4&amp;vtp=1&amp;bbb=1"/>
          <p:cNvSpPr/>
          <p:nvPr/>
        </p:nvSpPr>
        <p:spPr>
          <a:xfrm>
            <a:off x="5099526" y="3122330"/>
            <a:ext cx="484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eek</a:t>
            </a:r>
            <a:endParaRPr lang="en-US" altLang="zh-CN" dirty="0"/>
          </a:p>
        </p:txBody>
      </p:sp>
      <p:sp>
        <p:nvSpPr>
          <p:cNvPr id="12" name="QB_5_AN.10_1#9087c217a.blank?pid=594a3124c&amp;color=0,55,96&amp;vpa=5&amp;vtp=1&amp;bbb=1"/>
          <p:cNvSpPr/>
          <p:nvPr/>
        </p:nvSpPr>
        <p:spPr>
          <a:xfrm>
            <a:off x="2457926" y="3516030"/>
            <a:ext cx="458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arn</a:t>
            </a:r>
            <a:endParaRPr lang="en-US" altLang="zh-CN" dirty="0"/>
          </a:p>
        </p:txBody>
      </p:sp>
      <p:sp>
        <p:nvSpPr>
          <p:cNvPr id="14" name="QB_5_AN.12_1#9087c217a.blank?pid=594a3124c&amp;color=0,55,96&amp;vpa=6&amp;vtp=1&amp;bbb=1"/>
          <p:cNvSpPr/>
          <p:nvPr/>
        </p:nvSpPr>
        <p:spPr>
          <a:xfrm>
            <a:off x="2115026" y="3909730"/>
            <a:ext cx="598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</a:t>
            </a:r>
            <a:endParaRPr lang="en-US" altLang="zh-CN" dirty="0"/>
          </a:p>
        </p:txBody>
      </p:sp>
      <p:sp>
        <p:nvSpPr>
          <p:cNvPr id="16" name="QB_5_AN.14_1#9087c217a.blank?pid=594a3124c&amp;color=0,55,96&amp;vpa=7&amp;vtp=1&amp;bbb=1"/>
          <p:cNvSpPr/>
          <p:nvPr/>
        </p:nvSpPr>
        <p:spPr>
          <a:xfrm>
            <a:off x="3473926" y="4303430"/>
            <a:ext cx="573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laim</a:t>
            </a:r>
            <a:endParaRPr lang="en-US" altLang="zh-CN" dirty="0"/>
          </a:p>
        </p:txBody>
      </p:sp>
      <p:sp>
        <p:nvSpPr>
          <p:cNvPr id="18" name="QB_5_AN.16_1#9087c217a.blank?pid=594a3124c&amp;color=0,55,96&amp;vpa=8&amp;vtp=1&amp;bbb=1"/>
          <p:cNvSpPr/>
          <p:nvPr/>
        </p:nvSpPr>
        <p:spPr>
          <a:xfrm>
            <a:off x="3385026" y="4684430"/>
            <a:ext cx="674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scape</a:t>
            </a:r>
            <a:endParaRPr lang="en-US" altLang="zh-CN" dirty="0"/>
          </a:p>
        </p:txBody>
      </p:sp>
      <p:sp>
        <p:nvSpPr>
          <p:cNvPr id="20" name="QB_5_AN.18_1#9087c217a.blank?pid=594a3124c&amp;color=0,55,96&amp;vpa=9&amp;vtp=1&amp;bbb=1"/>
          <p:cNvSpPr/>
          <p:nvPr/>
        </p:nvSpPr>
        <p:spPr>
          <a:xfrm>
            <a:off x="2089626" y="5080225"/>
            <a:ext cx="144526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iverse/ifferent</a:t>
            </a:r>
            <a:endParaRPr lang="en-US" altLang="zh-CN" dirty="0"/>
          </a:p>
        </p:txBody>
      </p:sp>
      <p:sp>
        <p:nvSpPr>
          <p:cNvPr id="21" name="QB_5_BD.19_1#fa29c95c6?sp=1&amp;pid=594a3124c&amp;color=0,55,96&amp;vtp=1&amp;bbb=1"/>
          <p:cNvSpPr/>
          <p:nvPr/>
        </p:nvSpPr>
        <p:spPr>
          <a:xfrm>
            <a:off x="502920" y="5488241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（少数）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nterested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affairs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days.</a:t>
            </a:r>
            <a:endParaRPr lang="en-US" altLang="zh-CN" sz="1800" dirty="0"/>
          </a:p>
        </p:txBody>
      </p:sp>
      <p:sp>
        <p:nvSpPr>
          <p:cNvPr id="22" name="QB_5_AN.20_1#fa29c95c6.blank?pid=594a3124c&amp;color=0,55,96&amp;vpa=10&amp;vtp=1&amp;bbb=1"/>
          <p:cNvSpPr/>
          <p:nvPr/>
        </p:nvSpPr>
        <p:spPr>
          <a:xfrm>
            <a:off x="2356326" y="5441632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inority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f343466f?pid=d3f8e54a3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21_1#7dad287b5?pid=1f343466f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（fortune）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teacher.</a:t>
            </a:r>
            <a:endParaRPr lang="en-US" altLang="zh-CN" sz="1800" dirty="0"/>
          </a:p>
        </p:txBody>
      </p:sp>
      <p:sp>
        <p:nvSpPr>
          <p:cNvPr id="4" name="QB_5_AN.22_1#7dad287b5.blank?pid=1f343466f&amp;color=0,55,96&amp;vpa=11&amp;vtp=1&amp;bbb=1"/>
          <p:cNvSpPr/>
          <p:nvPr/>
        </p:nvSpPr>
        <p:spPr>
          <a:xfrm>
            <a:off x="1327626" y="1936137"/>
            <a:ext cx="992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</a:t>
            </a:r>
            <a:endParaRPr lang="en-US" altLang="zh-CN" dirty="0"/>
          </a:p>
        </p:txBody>
      </p:sp>
      <p:sp>
        <p:nvSpPr>
          <p:cNvPr id="5" name="QB_5_AS.23_1#7dad287b5?pid=1f343466f&amp;color=0,55,96&amp;vtp=1&amp;bbb=1"/>
          <p:cNvSpPr/>
          <p:nvPr/>
        </p:nvSpPr>
        <p:spPr>
          <a:xfrm>
            <a:off x="502920" y="23708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sth为固定搭配，意为“做某事很幸运”。</a:t>
            </a:r>
            <a:endParaRPr lang="en-US" altLang="zh-CN" sz="1800" dirty="0"/>
          </a:p>
        </p:txBody>
      </p:sp>
      <p:sp>
        <p:nvSpPr>
          <p:cNvPr id="6" name="QB_5_BD.24_1#e859d5999?pid=1f343466f&amp;color=0,55,96&amp;vtp=1&amp;bbb=1"/>
          <p:cNvSpPr/>
          <p:nvPr/>
        </p:nvSpPr>
        <p:spPr>
          <a:xfrm>
            <a:off x="502920" y="275812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（admit）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university.</a:t>
            </a:r>
            <a:endParaRPr lang="en-US" altLang="zh-CN" sz="1800" dirty="0"/>
          </a:p>
        </p:txBody>
      </p:sp>
      <p:sp>
        <p:nvSpPr>
          <p:cNvPr id="7" name="QB_5_AN.25_1#e859d5999.blank?pid=1f343466f&amp;color=0,55,96&amp;vpa=12&amp;vtp=1&amp;bbb=1"/>
          <p:cNvSpPr/>
          <p:nvPr/>
        </p:nvSpPr>
        <p:spPr>
          <a:xfrm>
            <a:off x="3512026" y="2713607"/>
            <a:ext cx="1093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admission</a:t>
            </a:r>
            <a:endParaRPr lang="en-US" altLang="zh-CN" dirty="0"/>
          </a:p>
        </p:txBody>
      </p:sp>
      <p:sp>
        <p:nvSpPr>
          <p:cNvPr id="8" name="QB_5_AS.26_1#e859d5999?pid=1f343466f&amp;color=0,55,96&amp;vtp=1&amp;bbb=1"/>
          <p:cNvSpPr/>
          <p:nvPr/>
        </p:nvSpPr>
        <p:spPr>
          <a:xfrm>
            <a:off x="502920" y="314540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设空处作宾语，应用名词形式。</a:t>
            </a:r>
            <a:endParaRPr lang="en-US" altLang="zh-CN" sz="1800" dirty="0"/>
          </a:p>
        </p:txBody>
      </p:sp>
      <p:sp>
        <p:nvSpPr>
          <p:cNvPr id="9" name="QB_5_BD.27_1#523539f57?pid=1f343466f&amp;color=0,55,96&amp;vtp=1&amp;bbb=1"/>
          <p:cNvSpPr/>
          <p:nvPr/>
        </p:nvSpPr>
        <p:spPr>
          <a:xfrm>
            <a:off x="502920" y="353269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temperature.</a:t>
            </a:r>
            <a:endParaRPr lang="en-US" altLang="zh-CN" sz="1800" dirty="0"/>
          </a:p>
        </p:txBody>
      </p:sp>
      <p:sp>
        <p:nvSpPr>
          <p:cNvPr id="10" name="QB_5_AN.28_1#523539f57.blank?pid=1f343466f&amp;color=0,55,96&amp;vpa=13&amp;vtp=1&amp;bbb=1"/>
          <p:cNvSpPr/>
          <p:nvPr/>
        </p:nvSpPr>
        <p:spPr>
          <a:xfrm>
            <a:off x="2508726" y="3488179"/>
            <a:ext cx="763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into/to</a:t>
            </a:r>
            <a:endParaRPr lang="en-US" altLang="zh-CN" dirty="0"/>
          </a:p>
        </p:txBody>
      </p:sp>
      <p:sp>
        <p:nvSpPr>
          <p:cNvPr id="11" name="QB_5_AS.29_1#523539f57?pid=1f343466f&amp;color=0,55,96&amp;vtp=1&amp;bbb=1"/>
          <p:cNvSpPr/>
          <p:nvPr/>
        </p:nvSpPr>
        <p:spPr>
          <a:xfrm>
            <a:off x="502920" y="391997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into/to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为固定搭配，在此处意为“被（医院）收治”。</a:t>
            </a:r>
            <a:endParaRPr lang="en-US" altLang="zh-CN" sz="1800" dirty="0"/>
          </a:p>
        </p:txBody>
      </p:sp>
      <p:sp>
        <p:nvSpPr>
          <p:cNvPr id="12" name="QB_5_BD.30_1#c2541054b?pid=1f343466f&amp;color=0,55,96&amp;vtp=1&amp;bbb=1"/>
          <p:cNvSpPr/>
          <p:nvPr/>
        </p:nvSpPr>
        <p:spPr>
          <a:xfrm>
            <a:off x="502920" y="430726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4.Drunk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（occur）,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control.</a:t>
            </a:r>
            <a:endParaRPr lang="en-US" altLang="zh-CN" sz="1800" dirty="0"/>
          </a:p>
        </p:txBody>
      </p:sp>
      <p:sp>
        <p:nvSpPr>
          <p:cNvPr id="13" name="QB_5_AN.31_1#c2541054b.blank?pid=1f343466f&amp;color=0,55,96&amp;vpa=14&amp;vtp=1&amp;bbb=1"/>
          <p:cNvSpPr/>
          <p:nvPr/>
        </p:nvSpPr>
        <p:spPr>
          <a:xfrm>
            <a:off x="4889976" y="4262751"/>
            <a:ext cx="11699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occurrence</a:t>
            </a:r>
            <a:endParaRPr lang="en-US" altLang="zh-CN" dirty="0"/>
          </a:p>
        </p:txBody>
      </p:sp>
      <p:sp>
        <p:nvSpPr>
          <p:cNvPr id="14" name="QB_5_AS.32_1#c2541054b?pid=1f343466f&amp;color=0,55,96&amp;vtp=1&amp;bbb=1"/>
          <p:cNvSpPr/>
          <p:nvPr/>
        </p:nvSpPr>
        <p:spPr>
          <a:xfrm>
            <a:off x="502920" y="46945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设空处前有a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regular修饰，应用名词单数形式。</a:t>
            </a:r>
            <a:endParaRPr lang="en-US" altLang="zh-CN" sz="1800" dirty="0"/>
          </a:p>
        </p:txBody>
      </p:sp>
      <p:sp>
        <p:nvSpPr>
          <p:cNvPr id="15" name="QB_5_BD.33_1#e8beef793?pid=1f343466f&amp;color=0,55,96&amp;vtp=1&amp;bbb=1&amp;hb=1"/>
          <p:cNvSpPr/>
          <p:nvPr/>
        </p:nvSpPr>
        <p:spPr>
          <a:xfrm>
            <a:off x="502920" y="508132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adopting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Western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models.</a:t>
            </a:r>
            <a:endParaRPr lang="en-US" altLang="zh-CN" dirty="0"/>
          </a:p>
        </p:txBody>
      </p:sp>
      <p:sp>
        <p:nvSpPr>
          <p:cNvPr id="16" name="QB_5_AN.34_1#e8beef793.blank?pid=1f343466f&amp;color=0,55,96&amp;vpa=15&amp;vtp=1&amp;bbb=1"/>
          <p:cNvSpPr/>
          <p:nvPr/>
        </p:nvSpPr>
        <p:spPr>
          <a:xfrm>
            <a:off x="3897217" y="5034720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sought</a:t>
            </a:r>
            <a:endParaRPr lang="en-US" altLang="zh-CN" dirty="0"/>
          </a:p>
        </p:txBody>
      </p:sp>
      <p:sp>
        <p:nvSpPr>
          <p:cNvPr id="17" name="QB_5_AS.35_1#e8beef793?pid=1f343466f&amp;color=0,55,96&amp;vtp=1&amp;bbb=1"/>
          <p:cNvSpPr/>
          <p:nvPr/>
        </p:nvSpPr>
        <p:spPr>
          <a:xfrm>
            <a:off x="502920" y="586701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根据时间状语In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century可知，此处应用一般过去时。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6_1#1d9ae9b41?pid=1f343466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（slow）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（通货膨胀）.</a:t>
            </a:r>
            <a:endParaRPr lang="en-US" altLang="zh-CN" sz="1800" dirty="0"/>
          </a:p>
        </p:txBody>
      </p:sp>
      <p:sp>
        <p:nvSpPr>
          <p:cNvPr id="3" name="QB_5_AN.37_1#1d9ae9b41.blank?pid=1f343466f&amp;color=0,55,96&amp;vpa=16&amp;vtp=1&amp;bbb=1"/>
          <p:cNvSpPr/>
          <p:nvPr/>
        </p:nvSpPr>
        <p:spPr>
          <a:xfrm>
            <a:off x="3029426" y="1457325"/>
            <a:ext cx="890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</a:t>
            </a:r>
            <a:endParaRPr lang="en-US" altLang="zh-CN" dirty="0"/>
          </a:p>
        </p:txBody>
      </p:sp>
      <p:sp>
        <p:nvSpPr>
          <p:cNvPr id="4" name="QB_5_AS.38_1#1d9ae9b41?pid=1f343466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sth为固定搭配，意为“试图做某事”。</a:t>
            </a:r>
            <a:endParaRPr lang="en-US" altLang="zh-CN" sz="1800" dirty="0"/>
          </a:p>
        </p:txBody>
      </p:sp>
      <p:sp>
        <p:nvSpPr>
          <p:cNvPr id="5" name="QB_5_BD.39_1#15daf6d9e?pid=1f343466f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（select）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themselves.</a:t>
            </a:r>
            <a:endParaRPr lang="en-US" altLang="zh-CN" sz="1800" dirty="0"/>
          </a:p>
        </p:txBody>
      </p:sp>
      <p:sp>
        <p:nvSpPr>
          <p:cNvPr id="6" name="QB_5_AN.40_1#15daf6d9e.blank?pid=1f343466f&amp;color=0,55,96&amp;vpa=17&amp;vtp=1&amp;bbb=1"/>
          <p:cNvSpPr/>
          <p:nvPr/>
        </p:nvSpPr>
        <p:spPr>
          <a:xfrm>
            <a:off x="3677126" y="2262568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</a:t>
            </a:r>
            <a:endParaRPr lang="en-US" altLang="zh-CN" dirty="0"/>
          </a:p>
        </p:txBody>
      </p:sp>
      <p:sp>
        <p:nvSpPr>
          <p:cNvPr id="7" name="QB_5_AS.41_1#15daf6d9e?pid=1f343466f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设空处作宾语，且其前有a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修饰，应用名词单数形式。make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selection意为“做出选择”。</a:t>
            </a:r>
            <a:endParaRPr lang="en-US" altLang="zh-CN" sz="1800" dirty="0"/>
          </a:p>
        </p:txBody>
      </p:sp>
      <p:sp>
        <p:nvSpPr>
          <p:cNvPr id="8" name="QB_5_BD.42_1#979ee9c74?pid=1f343466f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lawyer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defendant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guilty.</a:t>
            </a:r>
            <a:endParaRPr lang="en-US" altLang="zh-CN" sz="1800" dirty="0"/>
          </a:p>
        </p:txBody>
      </p:sp>
      <p:sp>
        <p:nvSpPr>
          <p:cNvPr id="9" name="QB_5_AN.43_1#979ee9c74.blank?pid=1f343466f&amp;color=0,55,96&amp;vpa=18&amp;vtp=1&amp;bbb=1"/>
          <p:cNvSpPr/>
          <p:nvPr/>
        </p:nvSpPr>
        <p:spPr>
          <a:xfrm>
            <a:off x="2724626" y="3074098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10" name="QB_5_AS.44_1#979ee9c74?pid=1f343466f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句意为：该律师声称被告无罪。</a:t>
            </a:r>
            <a:endParaRPr lang="en-US" altLang="zh-CN" sz="1800" dirty="0"/>
          </a:p>
        </p:txBody>
      </p:sp>
      <p:sp>
        <p:nvSpPr>
          <p:cNvPr id="11" name="QB_5_BD.45_1#eaf3add8e?pid=1f343466f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naughty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（淘气的）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（punish）.</a:t>
            </a:r>
            <a:endParaRPr lang="en-US" altLang="zh-CN" sz="1800" dirty="0"/>
          </a:p>
        </p:txBody>
      </p:sp>
      <p:sp>
        <p:nvSpPr>
          <p:cNvPr id="12" name="QB_5_AN.46_1#eaf3add8e.blank?pid=1f343466f&amp;color=0,55,96&amp;vpa=19&amp;vtp=1&amp;bbb=1"/>
          <p:cNvSpPr/>
          <p:nvPr/>
        </p:nvSpPr>
        <p:spPr>
          <a:xfrm>
            <a:off x="5734526" y="3872928"/>
            <a:ext cx="2744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punished/punishment</a:t>
            </a:r>
            <a:endParaRPr lang="en-US" altLang="zh-CN" dirty="0"/>
          </a:p>
        </p:txBody>
      </p:sp>
      <p:sp>
        <p:nvSpPr>
          <p:cNvPr id="13" name="QB_5_AS.47_1#eaf3add8e?pid=1f343466f&amp;color=0,55,96&amp;vtp=1&amp;bbb=1"/>
          <p:cNvSpPr/>
          <p:nvPr/>
        </p:nvSpPr>
        <p:spPr>
          <a:xfrm>
            <a:off x="502920" y="4342828"/>
            <a:ext cx="106648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句意为：一些淘气的男孩想逃避惩罚。escape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sth为固定搭配，意为“避开（做）某事”。</a:t>
            </a:r>
            <a:endParaRPr lang="en-US" altLang="zh-CN" sz="1800" dirty="0"/>
          </a:p>
        </p:txBody>
      </p:sp>
      <p:sp>
        <p:nvSpPr>
          <p:cNvPr id="14" name="QB_5_BD.48_1#2e6780479?pid=1f343466f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accident.</a:t>
            </a:r>
            <a:endParaRPr lang="en-US" altLang="zh-CN" sz="1800" dirty="0"/>
          </a:p>
        </p:txBody>
      </p:sp>
      <p:sp>
        <p:nvSpPr>
          <p:cNvPr id="15" name="QB_5_AN.49_1#2e6780479.blank?pid=1f343466f&amp;color=0,55,96&amp;vpa=20&amp;vtp=1&amp;bbb=1"/>
          <p:cNvSpPr/>
          <p:nvPr/>
        </p:nvSpPr>
        <p:spPr>
          <a:xfrm>
            <a:off x="2940526" y="4697158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6" name="QB_5_AS.50_1#2e6780479?pid=1f343466f&amp;color=0,55,96&amp;vtp=1&amp;bbb=1"/>
          <p:cNvSpPr/>
          <p:nvPr/>
        </p:nvSpPr>
        <p:spPr>
          <a:xfrm>
            <a:off x="502920" y="5154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句意为：他无法逃脱在事故中的责任。escape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中逃脱”。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22a62f07?pid=d3f8e54a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51_1#3d2b8b40b?sp=1&amp;pid=d22a62f07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1.他出色的表现为他在队里赢得了一席之地。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outstanding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team.</a:t>
            </a:r>
            <a:endParaRPr lang="en-US" altLang="zh-CN" sz="1800" dirty="0"/>
          </a:p>
        </p:txBody>
      </p:sp>
      <p:sp>
        <p:nvSpPr>
          <p:cNvPr id="4" name="QB_5_AN.52_1#3d2b8b40b.blank?pid=d22a62f07&amp;color=0,55,96&amp;vpa=21&amp;vtp=1&amp;bbb=1"/>
          <p:cNvSpPr/>
          <p:nvPr/>
        </p:nvSpPr>
        <p:spPr>
          <a:xfrm>
            <a:off x="3264376" y="237629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endParaRPr lang="en-US" altLang="zh-CN" dirty="0"/>
          </a:p>
        </p:txBody>
      </p:sp>
      <p:sp>
        <p:nvSpPr>
          <p:cNvPr id="5" name="QB_5_AN.53_1#3d2b8b40b.blank?pid=d22a62f07&amp;color=0,55,96&amp;vpa=22&amp;vtp=1&amp;bbb=1"/>
          <p:cNvSpPr/>
          <p:nvPr/>
        </p:nvSpPr>
        <p:spPr>
          <a:xfrm>
            <a:off x="4191476" y="237629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endParaRPr lang="en-US" altLang="zh-CN" dirty="0"/>
          </a:p>
        </p:txBody>
      </p:sp>
      <p:sp>
        <p:nvSpPr>
          <p:cNvPr id="6" name="QB_5_AN.54_1#3d2b8b40b.blank?pid=d22a62f07&amp;color=0,55,96&amp;vpa=23&amp;vtp=1"/>
          <p:cNvSpPr/>
          <p:nvPr/>
        </p:nvSpPr>
        <p:spPr>
          <a:xfrm>
            <a:off x="4889976" y="237629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B_5_AN.55_1#3d2b8b40b.blank?pid=d22a62f07&amp;color=0,55,96&amp;vpa=24&amp;vtp=1&amp;bbb=1"/>
          <p:cNvSpPr/>
          <p:nvPr/>
        </p:nvSpPr>
        <p:spPr>
          <a:xfrm>
            <a:off x="5321776" y="236359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endParaRPr lang="en-US" altLang="zh-CN" dirty="0"/>
          </a:p>
        </p:txBody>
      </p:sp>
      <p:sp>
        <p:nvSpPr>
          <p:cNvPr id="8" name="QB_5_BD.56_1#a994e0d9f?sp=1&amp;pid=d22a62f07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2.商业活动的增加是由石油价格的下跌引起的。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prices.</a:t>
            </a:r>
            <a:endParaRPr lang="en-US" altLang="zh-CN" sz="1800" dirty="0"/>
          </a:p>
        </p:txBody>
      </p:sp>
      <p:sp>
        <p:nvSpPr>
          <p:cNvPr id="9" name="QB_5_AN.57_1#a994e0d9f.blank?pid=d22a62f07&amp;color=0,55,96&amp;vpa=25&amp;vtp=1&amp;bbb=1"/>
          <p:cNvSpPr/>
          <p:nvPr/>
        </p:nvSpPr>
        <p:spPr>
          <a:xfrm>
            <a:off x="4420076" y="3184524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endParaRPr lang="en-US" altLang="zh-CN" dirty="0"/>
          </a:p>
        </p:txBody>
      </p:sp>
      <p:sp>
        <p:nvSpPr>
          <p:cNvPr id="10" name="QB_5_AN.58_1#a994e0d9f.blank?pid=d22a62f07&amp;color=0,55,96&amp;vpa=26&amp;vtp=1&amp;bbb=1"/>
          <p:cNvSpPr/>
          <p:nvPr/>
        </p:nvSpPr>
        <p:spPr>
          <a:xfrm>
            <a:off x="5436076" y="3197224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11" name="QO_5_BD.59_1#8a4a355ed?sp=1&amp;pid=d22a62f07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3.除了定期锻炼，保持清洁也是预防疾病的有效方法。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disease.</a:t>
            </a:r>
            <a:endParaRPr lang="en-US" altLang="zh-CN" sz="1800" dirty="0"/>
          </a:p>
        </p:txBody>
      </p:sp>
      <p:sp>
        <p:nvSpPr>
          <p:cNvPr id="12" name="QO_5_AN.60_1#8a4a355ed?pid=d22a62f07&amp;color=0,55,96&amp;vtp=1&amp;bbb=1"/>
          <p:cNvSpPr/>
          <p:nvPr/>
        </p:nvSpPr>
        <p:spPr>
          <a:xfrm>
            <a:off x="502920" y="4464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Apart/Aside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exercising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regularly/regular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exercise</a:t>
            </a:r>
            <a:endParaRPr lang="en-US" altLang="zh-CN" sz="1800" dirty="0"/>
          </a:p>
        </p:txBody>
      </p:sp>
      <p:sp>
        <p:nvSpPr>
          <p:cNvPr id="13" name="QB_5_BD.61_1#58fa7f453?sp=1&amp;pid=d22a62f07&amp;color=0,55,96&amp;vtp=1&amp;bbb=1"/>
          <p:cNvSpPr/>
          <p:nvPr/>
        </p:nvSpPr>
        <p:spPr>
          <a:xfrm>
            <a:off x="502920" y="487489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4.如果你继续吸烟，你的健康状况可能会很差。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smoking.</a:t>
            </a:r>
            <a:endParaRPr lang="en-US" altLang="zh-CN" sz="1800" dirty="0"/>
          </a:p>
        </p:txBody>
      </p:sp>
      <p:sp>
        <p:nvSpPr>
          <p:cNvPr id="14" name="QB_5_AN.62_1#58fa7f453.blank?pid=d22a62f07&amp;color=0,55,96&amp;vpa=27&amp;vtp=1&amp;bbb=1"/>
          <p:cNvSpPr/>
          <p:nvPr/>
        </p:nvSpPr>
        <p:spPr>
          <a:xfrm>
            <a:off x="495776" y="524256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5" name="QB_5_AN.63_1#58fa7f453.blank?pid=d22a62f07&amp;color=0,55,96&amp;vpa=28&amp;vtp=1&amp;bbb=1"/>
          <p:cNvSpPr/>
          <p:nvPr/>
        </p:nvSpPr>
        <p:spPr>
          <a:xfrm>
            <a:off x="952976" y="524256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16" name="QB_5_AN.64_1#58fa7f453.blank?pid=d22a62f07&amp;color=0,55,96&amp;vpa=29&amp;vtp=1&amp;bbb=1"/>
          <p:cNvSpPr/>
          <p:nvPr/>
        </p:nvSpPr>
        <p:spPr>
          <a:xfrm>
            <a:off x="1410176" y="5229860"/>
            <a:ext cx="236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likely/possible/probable</a:t>
            </a:r>
            <a:endParaRPr lang="en-US" altLang="zh-CN" dirty="0"/>
          </a:p>
        </p:txBody>
      </p:sp>
      <p:sp>
        <p:nvSpPr>
          <p:cNvPr id="17" name="QB_5_AN.65_1#58fa7f453.blank?pid=d22a62f07&amp;color=0,55,96&amp;vpa=30&amp;vtp=1&amp;bbb=1"/>
          <p:cNvSpPr/>
          <p:nvPr/>
        </p:nvSpPr>
        <p:spPr>
          <a:xfrm>
            <a:off x="3937476" y="524256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76c3c2ad9?sp=1&amp;pid=d22a62f07&amp;color=0,55,96&amp;vtp=1&amp;bt=1&amp;bb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5.孩子们想要什么就给他们什么，这是不明智的。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want.</a:t>
            </a:r>
            <a:endParaRPr lang="en-US" altLang="zh-CN" sz="1800" dirty="0"/>
          </a:p>
        </p:txBody>
      </p:sp>
      <p:sp>
        <p:nvSpPr>
          <p:cNvPr id="3" name="QO_5_AN.67_1#76c3c2ad9?pid=d22a62f07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give/It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1719</Words>
  <Application>Microsoft Office PowerPoint</Application>
  <PresentationFormat>宽屏</PresentationFormat>
  <Paragraphs>199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2024-10-09T03:14:42Z</dcterms:created>
  <dcterms:modified xsi:type="dcterms:W3CDTF">2024-10-09T03:31:38Z</dcterms:modified>
  <cp:category/>
  <cp:contentStatus/>
</cp:coreProperties>
</file>